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6" r:id="rId5"/>
    <p:sldId id="265" r:id="rId6"/>
    <p:sldId id="262" r:id="rId7"/>
    <p:sldId id="264" r:id="rId8"/>
    <p:sldId id="272" r:id="rId9"/>
    <p:sldId id="268" r:id="rId10"/>
    <p:sldId id="267" r:id="rId11"/>
    <p:sldId id="269" r:id="rId12"/>
    <p:sldId id="270" r:id="rId13"/>
    <p:sldId id="273" r:id="rId14"/>
    <p:sldId id="271" r:id="rId15"/>
    <p:sldId id="260" r:id="rId16"/>
    <p:sldId id="261" r:id="rId17"/>
    <p:sldId id="257" r:id="rId18"/>
    <p:sldId id="25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D736E0-629B-409A-B02A-317D8B483BB8}">
          <p14:sldIdLst>
            <p14:sldId id="256"/>
            <p14:sldId id="265"/>
            <p14:sldId id="262"/>
            <p14:sldId id="264"/>
            <p14:sldId id="272"/>
            <p14:sldId id="268"/>
            <p14:sldId id="267"/>
            <p14:sldId id="269"/>
            <p14:sldId id="270"/>
            <p14:sldId id="273"/>
          </p14:sldIdLst>
        </p14:section>
        <p14:section name="Old Slides - Tony NASA meeting" id="{ED29FF35-977D-4C8D-93C1-BC0122344CF6}">
          <p14:sldIdLst>
            <p14:sldId id="271"/>
            <p14:sldId id="260"/>
            <p14:sldId id="261"/>
            <p14:sldId id="25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0076" autoAdjust="0"/>
  </p:normalViewPr>
  <p:slideViewPr>
    <p:cSldViewPr snapToGrid="0">
      <p:cViewPr varScale="1">
        <p:scale>
          <a:sx n="111" d="100"/>
          <a:sy n="111" d="100"/>
        </p:scale>
        <p:origin x="214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7DC4A6-FF90-40E7-81EE-A06900E2920D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3F02D-57CF-4505-A33E-32FCFCA304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54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brief outline for the motivation behind my phenology project. I’ll start by discussing the ecology, then the statistics, then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F02D-57CF-4505-A33E-32FCFCA304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only premade phenology product I could find that showed temporal differences but are not my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Data: day on which “fist leaf” conditions were met (using PRISM TMAX and TMIN) data – averaged across 2 species of honeysuckle and a species of lilac.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(PRISM): Climate Group – Oregon State (Parameter-elevation Regressions on Independent Slopes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F02D-57CF-4505-A33E-32FCFCA304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30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MOD11C3 Global LST product: June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F02D-57CF-4505-A33E-32FCFCA304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3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similar to previous research, I don’t believe these questions have ever been addressed appropriately at the map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F02D-57CF-4505-A33E-32FCFCA304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Modified version of PARTS model</a:t>
            </a:r>
          </a:p>
          <a:p>
            <a:r>
              <a:rPr lang="en-US" dirty="0"/>
              <a:t>* X is a </a:t>
            </a:r>
            <a:r>
              <a:rPr lang="en-US" dirty="0" err="1"/>
              <a:t>spatio</a:t>
            </a:r>
            <a:r>
              <a:rPr lang="en-US" dirty="0"/>
              <a:t>-temporal process generated by an intercept B, an effect of time alpha*t, a </a:t>
            </a:r>
            <a:r>
              <a:rPr lang="en-US" dirty="0" err="1"/>
              <a:t>spatio</a:t>
            </a:r>
            <a:r>
              <a:rPr lang="en-US" dirty="0"/>
              <a:t>-temporal predictor (W), and </a:t>
            </a:r>
            <a:r>
              <a:rPr lang="en-US" dirty="0" err="1"/>
              <a:t>spatio</a:t>
            </a:r>
            <a:r>
              <a:rPr lang="en-US" dirty="0"/>
              <a:t>-temporal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F02D-57CF-4505-A33E-32FCFCA304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5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Phenology data product derived from enhanced vegetative index EVI2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F02D-57CF-4505-A33E-32FCFCA304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53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data are not the metrics I will use but illustrate the overall trend we expect to see.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the day on which “fist leaf” conditions were met (using PRISM TMAX and TMIN) data – averaged across 2 species of honeysuckle and a species of lilac.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(PRISM): Climate Group – Oregon State (Parameter-elevation Regressions on Independent Slopes Model)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Modis 6 data phenology data will probably be used for the analyses (from enhanced vegetative index EVI2)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F02D-57CF-4505-A33E-32FCFCA304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8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Phenology data is 500m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D3F02D-57CF-4505-A33E-32FCFCA304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39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55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0652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947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6999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30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60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51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72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47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5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74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2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1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3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73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A8E5D8E-0AB6-44F0-908B-598F7FA478E2}" type="datetimeFigureOut">
              <a:rPr lang="en-US" smtClean="0"/>
              <a:t>20-May-21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D3FDD30-185F-4BEB-A7EA-B6712EF99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884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kevinmgill/7304043550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ortesdecima/3354629830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cortesdecima/3354629830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ngimg.com/download/87570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s://creativecommons.org/licenses/by-nc-sa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uturism.com/what-is-the-highest-known-temperature-2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ictevangelist.com/tag/threequestion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azharreflections.wordpress.com/category/coursera/" TargetMode="Externa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kamiphuc/11396380473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nio.com/objects/world-geography-globe-map-count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D826-45A7-4229-B2A3-E55E58102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 Surface</a:t>
            </a:r>
            <a:br>
              <a:rPr lang="en-US" dirty="0"/>
            </a:br>
            <a:r>
              <a:rPr lang="en-US" dirty="0"/>
              <a:t>Phenology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E1B7D-F809-4FD7-9949-97BA3FD6F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application of PARTS</a:t>
            </a:r>
          </a:p>
          <a:p>
            <a:r>
              <a:rPr lang="en-US" dirty="0"/>
              <a:t>- Clay Morrow</a:t>
            </a:r>
          </a:p>
        </p:txBody>
      </p:sp>
    </p:spTree>
    <p:extLst>
      <p:ext uri="{BB962C8B-B14F-4D97-AF65-F5344CB8AC3E}">
        <p14:creationId xmlns:p14="http://schemas.microsoft.com/office/powerpoint/2010/main" val="2365265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7B6C3EE0-ABEF-4A48-9F06-BC046301E9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B408FA-A430-42B0-954B-B16006B6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1769540"/>
            <a:ext cx="9440034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Questions?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7D6FA-03A4-4836-A463-4CE0D378BCE3}"/>
              </a:ext>
            </a:extLst>
          </p:cNvPr>
          <p:cNvSpPr txBox="1"/>
          <p:nvPr/>
        </p:nvSpPr>
        <p:spPr>
          <a:xfrm>
            <a:off x="9812824" y="6657945"/>
            <a:ext cx="237917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flickr.com/photos/kevinmgill/730404355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751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D826-45A7-4229-B2A3-E55E58102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Old Slides</a:t>
            </a:r>
          </a:p>
        </p:txBody>
      </p:sp>
    </p:spTree>
    <p:extLst>
      <p:ext uri="{BB962C8B-B14F-4D97-AF65-F5344CB8AC3E}">
        <p14:creationId xmlns:p14="http://schemas.microsoft.com/office/powerpoint/2010/main" val="311732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8D826-45A7-4229-B2A3-E55E58102F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Phenology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8E1B7D-F809-4FD7-9949-97BA3FD6F1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NASA meeting</a:t>
            </a:r>
          </a:p>
          <a:p>
            <a:r>
              <a:rPr lang="en-US" dirty="0"/>
              <a:t>- Clay Morrow</a:t>
            </a:r>
          </a:p>
        </p:txBody>
      </p:sp>
    </p:spTree>
    <p:extLst>
      <p:ext uri="{BB962C8B-B14F-4D97-AF65-F5344CB8AC3E}">
        <p14:creationId xmlns:p14="http://schemas.microsoft.com/office/powerpoint/2010/main" val="945292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EDC-5A7B-4558-980F-B18240A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Trends in Phenology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8140-E960-437D-8509-C617E2010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025349" cy="4058751"/>
          </a:xfrm>
        </p:spPr>
        <p:txBody>
          <a:bodyPr>
            <a:normAutofit/>
          </a:bodyPr>
          <a:lstStyle/>
          <a:p>
            <a:r>
              <a:rPr lang="en-US" sz="2400" dirty="0"/>
              <a:t>Plant phenology depends on climatic factors</a:t>
            </a:r>
          </a:p>
          <a:p>
            <a:r>
              <a:rPr lang="en-US" sz="2400" dirty="0"/>
              <a:t>Land Surface Phenology (LSP) approximate plant phenology</a:t>
            </a:r>
          </a:p>
          <a:p>
            <a:r>
              <a:rPr lang="en-US" sz="2400" dirty="0"/>
              <a:t>Predictors of LSP are </a:t>
            </a:r>
            <a:r>
              <a:rPr lang="en-US" sz="2400" dirty="0" err="1"/>
              <a:t>spatio</a:t>
            </a:r>
            <a:r>
              <a:rPr lang="en-US" sz="2400" dirty="0"/>
              <a:t>-temporally autocorrelated</a:t>
            </a:r>
          </a:p>
          <a:p>
            <a:r>
              <a:rPr lang="en-US" sz="2400" dirty="0"/>
              <a:t>Evaluate effects of temperature on LSP with PARTS</a:t>
            </a:r>
          </a:p>
          <a:p>
            <a:endParaRPr lang="en-US" sz="2400" dirty="0"/>
          </a:p>
        </p:txBody>
      </p:sp>
      <p:pic>
        <p:nvPicPr>
          <p:cNvPr id="5" name="Picture 4" descr="A yellow flower on a branch&#10;&#10;Description automatically generated with medium confidence">
            <a:extLst>
              <a:ext uri="{FF2B5EF4-FFF2-40B4-BE49-F238E27FC236}">
                <a16:creationId xmlns:a16="http://schemas.microsoft.com/office/drawing/2014/main" id="{A5918C17-CF73-4347-961B-923C9DE0C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01012" y="3750320"/>
            <a:ext cx="3982649" cy="2666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36B96-B08A-4842-BEF9-7CEFAE384DC3}"/>
              </a:ext>
            </a:extLst>
          </p:cNvPr>
          <p:cNvSpPr txBox="1"/>
          <p:nvPr/>
        </p:nvSpPr>
        <p:spPr>
          <a:xfrm>
            <a:off x="8101012" y="6488668"/>
            <a:ext cx="331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cortesdecima/3354629830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79894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96FA-CC4C-49E4-AF09-4DEE1106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774551"/>
          </a:xfrm>
        </p:spPr>
        <p:txBody>
          <a:bodyPr/>
          <a:lstStyle/>
          <a:p>
            <a:r>
              <a:rPr lang="en-US" dirty="0"/>
              <a:t>Predicting Phenology from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FB7B-252D-4717-B3B0-380574B4F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262" y="774551"/>
            <a:ext cx="10353762" cy="1047474"/>
          </a:xfrm>
        </p:spPr>
        <p:txBody>
          <a:bodyPr/>
          <a:lstStyle/>
          <a:p>
            <a:r>
              <a:rPr lang="en-US" dirty="0"/>
              <a:t>Day at which spring leaf out temperature conditions met: 1981 &amp; 2019 </a:t>
            </a:r>
          </a:p>
          <a:p>
            <a:r>
              <a:rPr lang="en-US" dirty="0"/>
              <a:t>Earlier growing seasons expected with increasing temperatures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08608-FB04-444F-AC36-BAFC2FC06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1482" r="541" b="1778"/>
          <a:stretch/>
        </p:blipFill>
        <p:spPr>
          <a:xfrm>
            <a:off x="24307" y="1822025"/>
            <a:ext cx="6066369" cy="4058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681FE0-506B-40D6-9400-6396FE4558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8" r="133" b="1476"/>
          <a:stretch/>
        </p:blipFill>
        <p:spPr>
          <a:xfrm>
            <a:off x="6090676" y="1822025"/>
            <a:ext cx="6103383" cy="4058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118A9F-CCAA-4C54-BBF4-BE685A435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3" y="5933799"/>
            <a:ext cx="2333625" cy="9048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074F7A-C429-40CF-A12E-4072DEFB25FA}"/>
              </a:ext>
            </a:extLst>
          </p:cNvPr>
          <p:cNvCxnSpPr/>
          <p:nvPr/>
        </p:nvCxnSpPr>
        <p:spPr>
          <a:xfrm>
            <a:off x="6090676" y="1822025"/>
            <a:ext cx="0" cy="41117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6688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63C4-B11B-4ADF-B5EF-ED2B13B3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665649"/>
          </a:xfrm>
        </p:spPr>
        <p:txBody>
          <a:bodyPr>
            <a:normAutofit fontScale="90000"/>
          </a:bodyPr>
          <a:lstStyle/>
          <a:p>
            <a:r>
              <a:rPr lang="en-US" dirty="0"/>
              <a:t>Phenology and Temperature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B688F-DF0D-4A21-92E3-41085FA0B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670898"/>
            <a:ext cx="5182205" cy="10615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LSP Derived from MODIS 6 EVI2</a:t>
            </a:r>
          </a:p>
          <a:p>
            <a:r>
              <a:rPr lang="en-US" dirty="0"/>
              <a:t>Data exists from 2001-2017 (</a:t>
            </a:r>
            <a:r>
              <a:rPr lang="en-US" b="1" i="0" dirty="0">
                <a:solidFill>
                  <a:srgbClr val="FFFFFF"/>
                </a:solidFill>
                <a:effectLst/>
                <a:latin typeface="Raleway"/>
              </a:rPr>
              <a:t>MCD12Q2 v006)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49A690-F28C-48AE-8B11-7394D4D81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72" y="1732449"/>
            <a:ext cx="9610408" cy="51255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3D2084-D295-455E-A798-B87E736BBB29}"/>
              </a:ext>
            </a:extLst>
          </p:cNvPr>
          <p:cNvSpPr txBox="1">
            <a:spLocks/>
          </p:cNvSpPr>
          <p:nvPr/>
        </p:nvSpPr>
        <p:spPr>
          <a:xfrm>
            <a:off x="6096000" y="665649"/>
            <a:ext cx="5182205" cy="10615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with MODIS temperature product</a:t>
            </a:r>
          </a:p>
          <a:p>
            <a:r>
              <a:rPr lang="en-US" dirty="0"/>
              <a:t>Monthly LST product </a:t>
            </a:r>
            <a:r>
              <a:rPr lang="en-US" sz="2200" dirty="0"/>
              <a:t>exists</a:t>
            </a:r>
            <a:r>
              <a:rPr lang="en-US" dirty="0"/>
              <a:t> from 2000-2021 (</a:t>
            </a:r>
            <a:r>
              <a:rPr lang="en-US" b="1" i="0" dirty="0">
                <a:solidFill>
                  <a:srgbClr val="FFFFFF"/>
                </a:solidFill>
                <a:effectLst/>
                <a:latin typeface="Raleway"/>
              </a:rPr>
              <a:t>MOD11C3 v006)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37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EDC-5A7B-4558-980F-B18240A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Phenology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8140-E960-437D-8509-C617E2010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075173" cy="419911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/>
              <a:t>Plant phenology depends on climatic factors</a:t>
            </a:r>
          </a:p>
          <a:p>
            <a:pPr lvl="1"/>
            <a:r>
              <a:rPr lang="en-US" sz="2200" dirty="0"/>
              <a:t>Land Surface Phenology (LSP) approximates plant phenology</a:t>
            </a:r>
          </a:p>
          <a:p>
            <a:pPr lvl="1"/>
            <a:r>
              <a:rPr lang="en-US" sz="2200" dirty="0"/>
              <a:t>LSP is spatially and temporally autocorrelated</a:t>
            </a:r>
          </a:p>
          <a:p>
            <a:pPr lvl="1"/>
            <a:r>
              <a:rPr lang="en-US" sz="2200" dirty="0"/>
              <a:t>Growing seasons are getting longer and starting earlier</a:t>
            </a:r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5" name="Picture 4" descr="A yellow flower on a branch&#10;&#10;Description automatically generated with medium confidence">
            <a:extLst>
              <a:ext uri="{FF2B5EF4-FFF2-40B4-BE49-F238E27FC236}">
                <a16:creationId xmlns:a16="http://schemas.microsoft.com/office/drawing/2014/main" id="{A5918C17-CF73-4347-961B-923C9DE0C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97268" y="3750320"/>
            <a:ext cx="3982649" cy="2666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36B96-B08A-4842-BEF9-7CEFAE384DC3}"/>
              </a:ext>
            </a:extLst>
          </p:cNvPr>
          <p:cNvSpPr txBox="1"/>
          <p:nvPr/>
        </p:nvSpPr>
        <p:spPr>
          <a:xfrm>
            <a:off x="8197268" y="6488668"/>
            <a:ext cx="3314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3" tooltip="https://www.flickr.com/photos/cortesdecima/3354629830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4" tooltip="https://creativecommons.org/licenses/by-nc-sa/3.0/"/>
              </a:rPr>
              <a:t>CC BY-SA-NC</a:t>
            </a:r>
            <a:endParaRPr lang="en-US" sz="900" dirty="0"/>
          </a:p>
        </p:txBody>
      </p:sp>
      <p:pic>
        <p:nvPicPr>
          <p:cNvPr id="7" name="Picture 6" descr="A picture containing watch, white&#10;&#10;Description automatically generated">
            <a:extLst>
              <a:ext uri="{FF2B5EF4-FFF2-40B4-BE49-F238E27FC236}">
                <a16:creationId xmlns:a16="http://schemas.microsoft.com/office/drawing/2014/main" id="{BAA9BD1E-E452-420D-A2F9-6AA6CEFC0D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942207" y="3723486"/>
            <a:ext cx="1366099" cy="13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94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F96FA-CC4C-49E4-AF09-4DEE1106E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774551"/>
          </a:xfrm>
        </p:spPr>
        <p:txBody>
          <a:bodyPr/>
          <a:lstStyle/>
          <a:p>
            <a:r>
              <a:rPr lang="en-US" dirty="0"/>
              <a:t>Phenology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2FB7B-252D-4717-B3B0-380574B4F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9262" y="1203157"/>
            <a:ext cx="10353762" cy="618867"/>
          </a:xfrm>
        </p:spPr>
        <p:txBody>
          <a:bodyPr/>
          <a:lstStyle/>
          <a:p>
            <a:r>
              <a:rPr lang="en-US" dirty="0"/>
              <a:t>Earlier leaf onset in 2019 relative to 1981 (averaged among 2 honey suckle and 1 lilac)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08608-FB04-444F-AC36-BAFC2FC065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1482" r="541" b="1778"/>
          <a:stretch/>
        </p:blipFill>
        <p:spPr>
          <a:xfrm>
            <a:off x="24307" y="1822025"/>
            <a:ext cx="6066369" cy="4058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681FE0-506B-40D6-9400-6396FE4558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78" r="133" b="1476"/>
          <a:stretch/>
        </p:blipFill>
        <p:spPr>
          <a:xfrm>
            <a:off x="6090676" y="1822025"/>
            <a:ext cx="6103383" cy="4058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118A9F-CCAA-4C54-BBF4-BE685A435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493" y="5933799"/>
            <a:ext cx="2333625" cy="9048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074F7A-C429-40CF-A12E-4072DEFB25FA}"/>
              </a:ext>
            </a:extLst>
          </p:cNvPr>
          <p:cNvCxnSpPr/>
          <p:nvPr/>
        </p:nvCxnSpPr>
        <p:spPr>
          <a:xfrm>
            <a:off x="6090676" y="1822025"/>
            <a:ext cx="0" cy="41117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817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EDC-5A7B-4558-980F-B18240A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8140-E960-437D-8509-C617E2010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200825" cy="419911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/>
              <a:t>Temperature is a primary driver of phenology</a:t>
            </a:r>
          </a:p>
          <a:p>
            <a:pPr lvl="1"/>
            <a:r>
              <a:rPr lang="en-US" sz="2200" dirty="0"/>
              <a:t>Land Surface Temperature (LST) approximates air temperature</a:t>
            </a:r>
          </a:p>
          <a:p>
            <a:pPr lvl="1"/>
            <a:r>
              <a:rPr lang="en-US" sz="2200" dirty="0"/>
              <a:t>LST is spatially and temporally autocorrelated</a:t>
            </a:r>
          </a:p>
          <a:p>
            <a:pPr lvl="1"/>
            <a:r>
              <a:rPr lang="en-US" sz="2200" dirty="0"/>
              <a:t>Global changes in phenology associated with warming climate</a:t>
            </a:r>
          </a:p>
          <a:p>
            <a:pPr marL="450000" lvl="1" indent="0">
              <a:buNone/>
            </a:pPr>
            <a:endParaRPr lang="en-US" sz="2200" dirty="0"/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8" name="Picture 7" descr="A close-up of a book&#10;&#10;Description automatically generated with medium confidence">
            <a:extLst>
              <a:ext uri="{FF2B5EF4-FFF2-40B4-BE49-F238E27FC236}">
                <a16:creationId xmlns:a16="http://schemas.microsoft.com/office/drawing/2014/main" id="{CA4B3A50-D70E-4845-A020-4163B76FD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86812" y="3886201"/>
            <a:ext cx="3988771" cy="2659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A2624-7AA4-43FA-9522-F408CB7FF3B2}"/>
              </a:ext>
            </a:extLst>
          </p:cNvPr>
          <p:cNvSpPr txBox="1"/>
          <p:nvPr/>
        </p:nvSpPr>
        <p:spPr>
          <a:xfrm>
            <a:off x="8328950" y="6590310"/>
            <a:ext cx="37868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futurism.com/what-is-the-highest-known-temperature-2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96591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5EADFA-357D-4C16-8987-0D689C8FD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4" y="681490"/>
            <a:ext cx="10965132" cy="616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FCDEEEC-DBD3-4773-A9EF-0169ECDC786C}"/>
              </a:ext>
            </a:extLst>
          </p:cNvPr>
          <p:cNvSpPr txBox="1">
            <a:spLocks/>
          </p:cNvSpPr>
          <p:nvPr/>
        </p:nvSpPr>
        <p:spPr>
          <a:xfrm>
            <a:off x="853410" y="0"/>
            <a:ext cx="10353762" cy="6901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Temperature Example</a:t>
            </a:r>
          </a:p>
        </p:txBody>
      </p:sp>
    </p:spTree>
    <p:extLst>
      <p:ext uri="{BB962C8B-B14F-4D97-AF65-F5344CB8AC3E}">
        <p14:creationId xmlns:p14="http://schemas.microsoft.com/office/powerpoint/2010/main" val="300809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EDC-5A7B-4558-980F-B18240A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8140-E960-437D-8509-C617E2010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200825" cy="4199119"/>
          </a:xfrm>
        </p:spPr>
        <p:txBody>
          <a:bodyPr>
            <a:normAutofit/>
          </a:bodyPr>
          <a:lstStyle/>
          <a:p>
            <a:r>
              <a:rPr lang="en-US" sz="2400" dirty="0"/>
              <a:t>Are growing seasons starting earlier and getting longer at the map level?</a:t>
            </a:r>
          </a:p>
          <a:p>
            <a:r>
              <a:rPr lang="en-US" sz="2400" dirty="0"/>
              <a:t>Can growing season changes be attributed to temperature changes at the map level?</a:t>
            </a:r>
          </a:p>
          <a:p>
            <a:pPr marL="450000" lvl="1" indent="0">
              <a:buNone/>
            </a:pPr>
            <a:endParaRPr lang="en-US" sz="2200" dirty="0"/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B3A50-D70E-4845-A020-4163B76FD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355903" y="3886201"/>
            <a:ext cx="3650589" cy="2659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A2624-7AA4-43FA-9522-F408CB7FF3B2}"/>
              </a:ext>
            </a:extLst>
          </p:cNvPr>
          <p:cNvSpPr txBox="1"/>
          <p:nvPr/>
        </p:nvSpPr>
        <p:spPr>
          <a:xfrm>
            <a:off x="8355903" y="6545381"/>
            <a:ext cx="365058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ictevangelist.com/tag/threequestion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087833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EDC-5A7B-4558-980F-B18240A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Modified PARTs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4C8140-E960-437D-8509-C617E20100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732449"/>
                <a:ext cx="7433485" cy="4812932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lvl="1"/>
                <a:endParaRPr lang="en-US" sz="2400" dirty="0"/>
              </a:p>
              <a:p>
                <a:r>
                  <a:rPr lang="en-US" sz="2400" dirty="0"/>
                  <a:t>Test map-level hypotheses about the effects of time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) on X. Here,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is spatially autocorrelated.</a:t>
                </a:r>
              </a:p>
              <a:p>
                <a:r>
                  <a:rPr lang="en-US" sz="2400" dirty="0"/>
                  <a:t>Can also test effects of a </a:t>
                </a:r>
                <a:r>
                  <a:rPr lang="en-US" sz="2400" dirty="0" err="1"/>
                  <a:t>spatio</a:t>
                </a:r>
                <a:r>
                  <a:rPr lang="en-US" sz="2400" dirty="0"/>
                  <a:t>-temporal variable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400" dirty="0"/>
                  <a:t>) on X. This is new application. </a:t>
                </a:r>
              </a:p>
              <a:p>
                <a:pPr marL="450000" lvl="1" indent="0">
                  <a:buNone/>
                </a:pPr>
                <a:endParaRPr lang="en-US" sz="2200" dirty="0"/>
              </a:p>
              <a:p>
                <a:pPr marL="3690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4C8140-E960-437D-8509-C617E20100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732449"/>
                <a:ext cx="7433485" cy="48129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CA4B3A50-D70E-4845-A020-4163B76FD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8347280" y="3886201"/>
            <a:ext cx="3667834" cy="2659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A2624-7AA4-43FA-9522-F408CB7FF3B2}"/>
              </a:ext>
            </a:extLst>
          </p:cNvPr>
          <p:cNvSpPr txBox="1"/>
          <p:nvPr/>
        </p:nvSpPr>
        <p:spPr>
          <a:xfrm>
            <a:off x="8347280" y="6545381"/>
            <a:ext cx="36678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azharreflections.wordpress.com/category/coursera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378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EDC-5A7B-4558-980F-B18240A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8140-E960-437D-8509-C617E2010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200825" cy="4812932"/>
          </a:xfrm>
        </p:spPr>
        <p:txBody>
          <a:bodyPr>
            <a:normAutofit/>
          </a:bodyPr>
          <a:lstStyle/>
          <a:p>
            <a:r>
              <a:rPr lang="en-US" sz="2400" dirty="0"/>
              <a:t>Any data set of manageable size (USA, North America, or US + Canada)</a:t>
            </a:r>
          </a:p>
          <a:p>
            <a:r>
              <a:rPr lang="en-US" sz="2400" dirty="0"/>
              <a:t>LST and LSP need to be on the same spatial scale</a:t>
            </a:r>
          </a:p>
          <a:p>
            <a:r>
              <a:rPr lang="en-US" sz="2400" dirty="0"/>
              <a:t>1 LST value per pixel per year: annual or seasonal (i.e., winter or spring)</a:t>
            </a:r>
          </a:p>
          <a:p>
            <a:r>
              <a:rPr lang="en-US" sz="2400" dirty="0"/>
              <a:t>Minimal pre-processing effort required</a:t>
            </a:r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B3A50-D70E-4845-A020-4163B76FD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8290225" y="3886201"/>
            <a:ext cx="3781944" cy="2659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1A2624-7AA4-43FA-9522-F408CB7FF3B2}"/>
              </a:ext>
            </a:extLst>
          </p:cNvPr>
          <p:cNvSpPr txBox="1"/>
          <p:nvPr/>
        </p:nvSpPr>
        <p:spPr>
          <a:xfrm>
            <a:off x="8290225" y="6545381"/>
            <a:ext cx="37819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kamiphuc/1139638047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547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2EDC-5A7B-4558-980F-B18240AE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C8140-E960-437D-8509-C617E2010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7200825" cy="4933046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800" dirty="0"/>
              <a:t>MCD12Q2 v006 (LSP):</a:t>
            </a:r>
          </a:p>
          <a:p>
            <a:r>
              <a:rPr lang="en-US" sz="2400" dirty="0"/>
              <a:t>Premade phenology products (Greenup, </a:t>
            </a:r>
            <a:r>
              <a:rPr lang="en-US" sz="2400" dirty="0" err="1"/>
              <a:t>MidGreenup</a:t>
            </a:r>
            <a:r>
              <a:rPr lang="en-US" sz="2400" dirty="0"/>
              <a:t>, Senescence)</a:t>
            </a:r>
          </a:p>
          <a:p>
            <a:r>
              <a:rPr lang="en-US" sz="2400" dirty="0"/>
              <a:t>500m, 2001-2018</a:t>
            </a:r>
          </a:p>
          <a:p>
            <a:pPr marL="36900" indent="0">
              <a:buNone/>
            </a:pPr>
            <a:r>
              <a:rPr lang="en-US" sz="2800" dirty="0"/>
              <a:t>MOD11C3 v061 (LST):</a:t>
            </a:r>
          </a:p>
          <a:p>
            <a:r>
              <a:rPr lang="en-US" sz="2400" dirty="0"/>
              <a:t>Temperature products (</a:t>
            </a:r>
            <a:r>
              <a:rPr lang="en-US" sz="2400" dirty="0" err="1"/>
              <a:t>LST_Day_CMG</a:t>
            </a:r>
            <a:r>
              <a:rPr lang="en-US" sz="2400" dirty="0"/>
              <a:t>)</a:t>
            </a:r>
          </a:p>
          <a:p>
            <a:r>
              <a:rPr lang="en-US" sz="2400" dirty="0"/>
              <a:t>Monthly data (averaged from MOD11C1)</a:t>
            </a:r>
          </a:p>
          <a:p>
            <a:r>
              <a:rPr lang="en-US" sz="2400" dirty="0"/>
              <a:t>Climate modeling grid (7200 columns, 3600 rows)</a:t>
            </a:r>
          </a:p>
          <a:p>
            <a:r>
              <a:rPr lang="en-US" sz="2400" dirty="0"/>
              <a:t>2000-2021</a:t>
            </a:r>
          </a:p>
          <a:p>
            <a:endParaRPr lang="en-US" sz="2400" dirty="0"/>
          </a:p>
          <a:p>
            <a:endParaRPr lang="en-US" sz="2400" dirty="0"/>
          </a:p>
          <a:p>
            <a:pPr marL="3690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B3A50-D70E-4845-A020-4163B76FD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8290225" y="3955143"/>
            <a:ext cx="3781944" cy="252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000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F3549F3F2FC04484BB4177A5066129" ma:contentTypeVersion="13" ma:contentTypeDescription="Create a new document." ma:contentTypeScope="" ma:versionID="afe1006a7ba72868457ed24d9ce6ebde">
  <xsd:schema xmlns:xsd="http://www.w3.org/2001/XMLSchema" xmlns:xs="http://www.w3.org/2001/XMLSchema" xmlns:p="http://schemas.microsoft.com/office/2006/metadata/properties" xmlns:ns3="448e820a-5f97-49da-a4c3-dc1760ad9eac" xmlns:ns4="cdf41163-bfdb-4cac-8470-4896a771c732" targetNamespace="http://schemas.microsoft.com/office/2006/metadata/properties" ma:root="true" ma:fieldsID="c45a4423ee1f61fa05d78645916aaa14" ns3:_="" ns4:_="">
    <xsd:import namespace="448e820a-5f97-49da-a4c3-dc1760ad9eac"/>
    <xsd:import namespace="cdf41163-bfdb-4cac-8470-4896a771c7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8e820a-5f97-49da-a4c3-dc1760ad9e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f41163-bfdb-4cac-8470-4896a771c7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E9B577-8668-488C-94E6-2F3CB3FB5331}">
  <ds:schemaRefs>
    <ds:schemaRef ds:uri="http://schemas.microsoft.com/office/2006/metadata/properties"/>
    <ds:schemaRef ds:uri="http://schemas.microsoft.com/office/2006/documentManagement/types"/>
    <ds:schemaRef ds:uri="cdf41163-bfdb-4cac-8470-4896a771c732"/>
    <ds:schemaRef ds:uri="http://purl.org/dc/terms/"/>
    <ds:schemaRef ds:uri="448e820a-5f97-49da-a4c3-dc1760ad9ea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E3C89F3-AB54-4B42-95BC-822D3E569E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BBAF35-7958-4B70-82AE-FFD76E1D7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8e820a-5f97-49da-a4c3-dc1760ad9eac"/>
    <ds:schemaRef ds:uri="cdf41163-bfdb-4cac-8470-4896a771c7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509</TotalTime>
  <Words>731</Words>
  <Application>Microsoft Office PowerPoint</Application>
  <PresentationFormat>Widescreen</PresentationFormat>
  <Paragraphs>86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Calisto MT</vt:lpstr>
      <vt:lpstr>Cambria Math</vt:lpstr>
      <vt:lpstr>Raleway</vt:lpstr>
      <vt:lpstr>Wingdings 2</vt:lpstr>
      <vt:lpstr>Slate</vt:lpstr>
      <vt:lpstr>Land Surface Phenology Project</vt:lpstr>
      <vt:lpstr>Phenology</vt:lpstr>
      <vt:lpstr>Phenology Example</vt:lpstr>
      <vt:lpstr>Temperature</vt:lpstr>
      <vt:lpstr>PowerPoint Presentation</vt:lpstr>
      <vt:lpstr>Research Questions</vt:lpstr>
      <vt:lpstr>Modified PARTs Model</vt:lpstr>
      <vt:lpstr>Data Requirements</vt:lpstr>
      <vt:lpstr>Data Sources</vt:lpstr>
      <vt:lpstr>Questions?</vt:lpstr>
      <vt:lpstr>Old Slides</vt:lpstr>
      <vt:lpstr>Phenology Slides</vt:lpstr>
      <vt:lpstr>Trends in Phenology</vt:lpstr>
      <vt:lpstr>Predicting Phenology from Temperature</vt:lpstr>
      <vt:lpstr>Phenology and Temperature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Phenology Slides</dc:title>
  <dc:creator>CLAY MORROW</dc:creator>
  <cp:lastModifiedBy>CLAY MORROW</cp:lastModifiedBy>
  <cp:revision>26</cp:revision>
  <dcterms:created xsi:type="dcterms:W3CDTF">2021-01-21T19:58:06Z</dcterms:created>
  <dcterms:modified xsi:type="dcterms:W3CDTF">2021-05-20T16:46:53Z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0x010100FDF3549F3F2FC04484BB4177A5066129</vt:lpwstr>
  </property>
</Properties>
</file>